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71" r:id="rId4"/>
    <p:sldId id="272" r:id="rId5"/>
    <p:sldId id="273" r:id="rId6"/>
    <p:sldId id="274" r:id="rId7"/>
    <p:sldId id="275" r:id="rId8"/>
    <p:sldId id="256" r:id="rId9"/>
    <p:sldId id="261" r:id="rId10"/>
    <p:sldId id="262" r:id="rId11"/>
    <p:sldId id="263" r:id="rId12"/>
    <p:sldId id="264" r:id="rId13"/>
    <p:sldId id="265" r:id="rId14"/>
    <p:sldId id="266" r:id="rId15"/>
    <p:sldId id="267" r:id="rId16"/>
    <p:sldId id="268" r:id="rId17"/>
    <p:sldId id="260"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572D"/>
    <a:srgbClr val="EC00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BEF5E334-A348-45E4-899D-614813D09EB1}" type="datetimeFigureOut">
              <a:rPr lang="sv-SE" smtClean="0"/>
              <a:t>2017-10-19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49094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EF5E334-A348-45E4-899D-614813D09EB1}" type="datetimeFigureOut">
              <a:rPr lang="sv-SE" smtClean="0"/>
              <a:t>2017-10-19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206703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EF5E334-A348-45E4-899D-614813D09EB1}" type="datetimeFigureOut">
              <a:rPr lang="sv-SE" smtClean="0"/>
              <a:t>2017-10-19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8719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BEF5E334-A348-45E4-899D-614813D09EB1}" type="datetimeFigureOut">
              <a:rPr lang="sv-SE" smtClean="0"/>
              <a:t>2017-10-19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403395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BEF5E334-A348-45E4-899D-614813D09EB1}" type="datetimeFigureOut">
              <a:rPr lang="sv-SE" smtClean="0"/>
              <a:t>2017-10-19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6323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BEF5E334-A348-45E4-899D-614813D09EB1}" type="datetimeFigureOut">
              <a:rPr lang="sv-SE" smtClean="0"/>
              <a:t>2017-10-19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286299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BEF5E334-A348-45E4-899D-614813D09EB1}" type="datetimeFigureOut">
              <a:rPr lang="sv-SE" smtClean="0"/>
              <a:t>2017-10-19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793156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BEF5E334-A348-45E4-899D-614813D09EB1}" type="datetimeFigureOut">
              <a:rPr lang="sv-SE" smtClean="0"/>
              <a:t>2017-10-19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2139564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BEF5E334-A348-45E4-899D-614813D09EB1}" type="datetimeFigureOut">
              <a:rPr lang="sv-SE" smtClean="0"/>
              <a:t>2017-10-19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3115876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BEF5E334-A348-45E4-899D-614813D09EB1}" type="datetimeFigureOut">
              <a:rPr lang="sv-SE" smtClean="0"/>
              <a:t>2017-10-19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2603928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BEF5E334-A348-45E4-899D-614813D09EB1}" type="datetimeFigureOut">
              <a:rPr lang="sv-SE" smtClean="0"/>
              <a:t>2017-10-19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C364E59-AF5B-44F1-A816-FEF1FFE13D93}" type="slidenum">
              <a:rPr lang="sv-SE" smtClean="0"/>
              <a:t>‹#›</a:t>
            </a:fld>
            <a:endParaRPr lang="sv-SE"/>
          </a:p>
        </p:txBody>
      </p:sp>
    </p:spTree>
    <p:extLst>
      <p:ext uri="{BB962C8B-B14F-4D97-AF65-F5344CB8AC3E}">
        <p14:creationId xmlns:p14="http://schemas.microsoft.com/office/powerpoint/2010/main" val="33159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5E334-A348-45E4-899D-614813D09EB1}" type="datetimeFigureOut">
              <a:rPr lang="sv-SE" smtClean="0"/>
              <a:t>2017-10-19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364E59-AF5B-44F1-A816-FEF1FFE13D93}" type="slidenum">
              <a:rPr lang="sv-SE" smtClean="0"/>
              <a:t>‹#›</a:t>
            </a:fld>
            <a:endParaRPr lang="sv-SE"/>
          </a:p>
        </p:txBody>
      </p:sp>
    </p:spTree>
    <p:extLst>
      <p:ext uri="{BB962C8B-B14F-4D97-AF65-F5344CB8AC3E}">
        <p14:creationId xmlns:p14="http://schemas.microsoft.com/office/powerpoint/2010/main" val="3608191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
        <p:nvSpPr>
          <p:cNvPr id="3" name="Underrubrik 2"/>
          <p:cNvSpPr>
            <a:spLocks noGrp="1"/>
          </p:cNvSpPr>
          <p:nvPr>
            <p:ph type="subTitle" idx="1"/>
          </p:nvPr>
        </p:nvSpPr>
        <p:spPr/>
        <p:txBody>
          <a:bodyPr/>
          <a:lstStyle/>
          <a:p>
            <a:endParaRPr lang="sv-SE"/>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336087" cy="6941859"/>
          </a:xfrm>
          <a:prstGeom prst="rect">
            <a:avLst/>
          </a:prstGeom>
        </p:spPr>
      </p:pic>
    </p:spTree>
    <p:extLst>
      <p:ext uri="{BB962C8B-B14F-4D97-AF65-F5344CB8AC3E}">
        <p14:creationId xmlns:p14="http://schemas.microsoft.com/office/powerpoint/2010/main" val="4033194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4138864" cy="3057918"/>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4507832" y="1299887"/>
            <a:ext cx="9144000" cy="2540301"/>
          </a:xfrm>
        </p:spPr>
        <p:txBody>
          <a:bodyPr>
            <a:normAutofit/>
          </a:bodyPr>
          <a:lstStyle/>
          <a:p>
            <a:r>
              <a:rPr lang="sv-SE" sz="3600" b="1" i="1" dirty="0" smtClean="0">
                <a:solidFill>
                  <a:srgbClr val="EC008C"/>
                </a:solidFill>
                <a:latin typeface="Source Sans Pro" panose="020B0503030403020204" pitchFamily="34" charset="0"/>
              </a:rPr>
              <a:t>Textil</a:t>
            </a:r>
            <a:endParaRPr lang="sv-SE" sz="3600" b="1" dirty="0">
              <a:solidFill>
                <a:srgbClr val="EC008C"/>
              </a:solidFill>
              <a:latin typeface="Source Sans Pro" panose="020B0503030403020204" pitchFamily="34" charset="0"/>
            </a:endParaRPr>
          </a:p>
          <a:p>
            <a:pPr lvl="0"/>
            <a:r>
              <a:rPr lang="sv-SE" sz="3200" dirty="0">
                <a:latin typeface="Source Sans Pro" panose="020B0503030403020204" pitchFamily="34" charset="0"/>
              </a:rPr>
              <a:t>symaskiner (4 </a:t>
            </a:r>
            <a:r>
              <a:rPr lang="sv-SE" sz="3200" dirty="0" err="1">
                <a:latin typeface="Source Sans Pro" panose="020B0503030403020204" pitchFamily="34" charset="0"/>
              </a:rPr>
              <a:t>st</a:t>
            </a:r>
            <a:r>
              <a:rPr lang="sv-SE" sz="3200" dirty="0">
                <a:latin typeface="Source Sans Pro" panose="020B0503030403020204" pitchFamily="34" charset="0"/>
              </a:rPr>
              <a:t>)</a:t>
            </a:r>
          </a:p>
          <a:p>
            <a:pPr lvl="0"/>
            <a:r>
              <a:rPr lang="sv-SE" sz="3200" dirty="0">
                <a:latin typeface="Source Sans Pro" panose="020B0503030403020204" pitchFamily="34" charset="0"/>
              </a:rPr>
              <a:t>provdockor</a:t>
            </a:r>
          </a:p>
          <a:p>
            <a:pPr lvl="0"/>
            <a:r>
              <a:rPr lang="sv-SE" sz="3200" dirty="0" smtClean="0">
                <a:latin typeface="Source Sans Pro" panose="020B0503030403020204" pitchFamily="34" charset="0"/>
              </a:rPr>
              <a:t>knypplingsdynor</a:t>
            </a:r>
            <a:endParaRPr lang="sv-SE" sz="3200" dirty="0">
              <a:latin typeface="Source Sans Pro" panose="020B0503030403020204" pitchFamily="34" charset="0"/>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4226384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5582653" cy="2175602"/>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6464968" y="641685"/>
            <a:ext cx="3898232" cy="6119414"/>
          </a:xfrm>
        </p:spPr>
        <p:txBody>
          <a:bodyPr>
            <a:normAutofit/>
          </a:bodyPr>
          <a:lstStyle/>
          <a:p>
            <a:r>
              <a:rPr lang="sv-SE" sz="3600" b="1" i="1" dirty="0" smtClean="0">
                <a:solidFill>
                  <a:srgbClr val="EC008C"/>
                </a:solidFill>
                <a:latin typeface="Source Sans Pro" panose="020B0503030403020204" pitchFamily="34" charset="0"/>
              </a:rPr>
              <a:t>Elektronik &amp; programmering</a:t>
            </a:r>
            <a:endParaRPr lang="sv-SE" sz="3600" b="1" dirty="0">
              <a:solidFill>
                <a:srgbClr val="EC008C"/>
              </a:solidFill>
              <a:latin typeface="Source Sans Pro" panose="020B0503030403020204" pitchFamily="34" charset="0"/>
            </a:endParaRPr>
          </a:p>
          <a:p>
            <a:pPr lvl="0"/>
            <a:r>
              <a:rPr lang="sv-SE" dirty="0"/>
              <a:t>Mikrokontroller-kit</a:t>
            </a:r>
          </a:p>
          <a:p>
            <a:pPr lvl="0"/>
            <a:r>
              <a:rPr lang="sv-SE" dirty="0" err="1"/>
              <a:t>Arduino</a:t>
            </a:r>
            <a:endParaRPr lang="sv-SE" dirty="0"/>
          </a:p>
          <a:p>
            <a:pPr lvl="0"/>
            <a:r>
              <a:rPr lang="sv-SE" dirty="0"/>
              <a:t>Enkortsdator</a:t>
            </a:r>
          </a:p>
          <a:p>
            <a:pPr lvl="0"/>
            <a:r>
              <a:rPr lang="sv-SE" dirty="0" err="1"/>
              <a:t>Raspberry</a:t>
            </a:r>
            <a:r>
              <a:rPr lang="sv-SE" dirty="0"/>
              <a:t> Pi</a:t>
            </a:r>
          </a:p>
          <a:p>
            <a:pPr lvl="0"/>
            <a:r>
              <a:rPr lang="sv-SE" dirty="0"/>
              <a:t>Makey </a:t>
            </a:r>
            <a:r>
              <a:rPr lang="sv-SE" dirty="0" err="1"/>
              <a:t>Makey</a:t>
            </a:r>
            <a:endParaRPr lang="sv-SE" dirty="0"/>
          </a:p>
          <a:p>
            <a:pPr lvl="0"/>
            <a:r>
              <a:rPr lang="sv-SE" dirty="0"/>
              <a:t>Little bits</a:t>
            </a:r>
          </a:p>
          <a:p>
            <a:pPr lvl="0"/>
            <a:r>
              <a:rPr lang="sv-SE" dirty="0" err="1"/>
              <a:t>CubeLets</a:t>
            </a:r>
            <a:endParaRPr lang="sv-SE" dirty="0"/>
          </a:p>
          <a:p>
            <a:pPr lvl="0"/>
            <a:r>
              <a:rPr lang="sv-SE" dirty="0" err="1"/>
              <a:t>BeeBots</a:t>
            </a: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4041082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5582653" cy="2175602"/>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6464968" y="240632"/>
            <a:ext cx="5470358" cy="6520467"/>
          </a:xfrm>
        </p:spPr>
        <p:txBody>
          <a:bodyPr>
            <a:normAutofit/>
          </a:bodyPr>
          <a:lstStyle/>
          <a:p>
            <a:r>
              <a:rPr lang="sv-SE" sz="3600" b="1" i="1" dirty="0" smtClean="0">
                <a:solidFill>
                  <a:srgbClr val="EC008C"/>
                </a:solidFill>
                <a:latin typeface="Source Sans Pro" panose="020B0503030403020204" pitchFamily="34" charset="0"/>
              </a:rPr>
              <a:t>För barn</a:t>
            </a:r>
            <a:endParaRPr lang="sv-SE" sz="3600" b="1" dirty="0">
              <a:solidFill>
                <a:srgbClr val="EC008C"/>
              </a:solidFill>
              <a:latin typeface="Source Sans Pro" panose="020B0503030403020204" pitchFamily="34" charset="0"/>
            </a:endParaRPr>
          </a:p>
          <a:p>
            <a:pPr lvl="0"/>
            <a:r>
              <a:rPr lang="en-GB" dirty="0"/>
              <a:t>Lego &amp; </a:t>
            </a:r>
            <a:r>
              <a:rPr lang="en-GB" dirty="0" err="1"/>
              <a:t>Robotlego</a:t>
            </a:r>
            <a:endParaRPr lang="sv-SE" dirty="0"/>
          </a:p>
          <a:p>
            <a:pPr lvl="0"/>
            <a:r>
              <a:rPr lang="en-GB" dirty="0" err="1"/>
              <a:t>Gummiarmband</a:t>
            </a:r>
            <a:r>
              <a:rPr lang="en-GB" dirty="0"/>
              <a:t> ”Loom”</a:t>
            </a:r>
            <a:endParaRPr lang="sv-SE" dirty="0"/>
          </a:p>
          <a:p>
            <a:pPr lvl="0"/>
            <a:r>
              <a:rPr lang="en-GB" dirty="0"/>
              <a:t>4Dframe</a:t>
            </a:r>
            <a:endParaRPr lang="sv-SE" dirty="0"/>
          </a:p>
          <a:p>
            <a:pPr lvl="0"/>
            <a:r>
              <a:rPr lang="en-GB" dirty="0" err="1"/>
              <a:t>Strawbees</a:t>
            </a:r>
            <a:endParaRPr lang="sv-SE" dirty="0"/>
          </a:p>
          <a:p>
            <a:pPr lvl="0"/>
            <a:r>
              <a:rPr lang="en-GB" dirty="0" err="1"/>
              <a:t>Pärlplattor</a:t>
            </a:r>
            <a:r>
              <a:rPr lang="en-GB" dirty="0"/>
              <a:t> &amp; photo-pearls</a:t>
            </a:r>
            <a:endParaRPr lang="sv-SE" dirty="0"/>
          </a:p>
          <a:p>
            <a:pPr lvl="0"/>
            <a:r>
              <a:rPr lang="sv-SE" dirty="0"/>
              <a:t>pärlor och tänger till att göra smycken</a:t>
            </a:r>
          </a:p>
          <a:p>
            <a:pPr lvl="0"/>
            <a:r>
              <a:rPr lang="sv-SE" dirty="0"/>
              <a:t>stansmaskin att göra bokstäver med</a:t>
            </a:r>
          </a:p>
          <a:p>
            <a:pPr lvl="0"/>
            <a:r>
              <a:rPr lang="sv-SE" dirty="0"/>
              <a:t>knappmaskin</a:t>
            </a:r>
          </a:p>
          <a:p>
            <a:pPr lvl="0"/>
            <a:r>
              <a:rPr lang="sv-SE" dirty="0"/>
              <a:t>pappersredskap – pennor, saxar, lim, klister, tejp, linjaler mm</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11254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5582653" cy="2175602"/>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6464968" y="1305535"/>
            <a:ext cx="5470358" cy="5455564"/>
          </a:xfrm>
        </p:spPr>
        <p:txBody>
          <a:bodyPr>
            <a:normAutofit/>
          </a:bodyPr>
          <a:lstStyle/>
          <a:p>
            <a:r>
              <a:rPr lang="sv-SE" sz="3600" b="1" i="1" dirty="0" smtClean="0">
                <a:solidFill>
                  <a:srgbClr val="EC008C"/>
                </a:solidFill>
                <a:latin typeface="Source Sans Pro" panose="020B0503030403020204" pitchFamily="34" charset="0"/>
              </a:rPr>
              <a:t>Film</a:t>
            </a:r>
            <a:endParaRPr lang="sv-SE" sz="3600" b="1" dirty="0">
              <a:solidFill>
                <a:srgbClr val="EC008C"/>
              </a:solidFill>
              <a:latin typeface="Source Sans Pro" panose="020B0503030403020204" pitchFamily="34" charset="0"/>
            </a:endParaRPr>
          </a:p>
          <a:p>
            <a:pPr lvl="0"/>
            <a:r>
              <a:rPr lang="sv-SE" dirty="0"/>
              <a:t>Professionell videokamera; </a:t>
            </a:r>
            <a:endParaRPr lang="sv-SE" dirty="0" smtClean="0"/>
          </a:p>
          <a:p>
            <a:pPr lvl="0"/>
            <a:r>
              <a:rPr lang="sv-SE" dirty="0" smtClean="0"/>
              <a:t>Sony </a:t>
            </a:r>
            <a:r>
              <a:rPr lang="sv-SE" dirty="0"/>
              <a:t>PXW-X70 med reportagemikrofon</a:t>
            </a:r>
          </a:p>
          <a:p>
            <a:pPr lvl="0"/>
            <a:r>
              <a:rPr lang="sv-SE" dirty="0"/>
              <a:t>VHS-bandspelare </a:t>
            </a:r>
            <a:r>
              <a:rPr lang="sv-SE" dirty="0" smtClean="0"/>
              <a:t>&amp;</a:t>
            </a:r>
          </a:p>
          <a:p>
            <a:pPr lvl="0"/>
            <a:r>
              <a:rPr lang="sv-SE" dirty="0" smtClean="0"/>
              <a:t> </a:t>
            </a:r>
            <a:r>
              <a:rPr lang="sv-SE" dirty="0"/>
              <a:t>VHS-inspelnings-adapter till dator</a:t>
            </a: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3624198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5582653" cy="2175602"/>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5764581" y="112838"/>
            <a:ext cx="3176337" cy="6266339"/>
          </a:xfrm>
        </p:spPr>
        <p:txBody>
          <a:bodyPr>
            <a:normAutofit fontScale="77500" lnSpcReduction="20000"/>
          </a:bodyPr>
          <a:lstStyle/>
          <a:p>
            <a:r>
              <a:rPr lang="sv-SE" sz="3600" b="1" i="1" dirty="0" smtClean="0">
                <a:solidFill>
                  <a:srgbClr val="EC008C"/>
                </a:solidFill>
                <a:latin typeface="Source Sans Pro" panose="020B0503030403020204" pitchFamily="34" charset="0"/>
              </a:rPr>
              <a:t>Verktyg</a:t>
            </a:r>
            <a:endParaRPr lang="sv-SE" sz="3600" b="1" dirty="0" smtClean="0">
              <a:solidFill>
                <a:srgbClr val="EC008C"/>
              </a:solidFill>
              <a:latin typeface="Source Sans Pro" panose="020B0503030403020204" pitchFamily="34" charset="0"/>
            </a:endParaRPr>
          </a:p>
          <a:p>
            <a:pPr lvl="0"/>
            <a:r>
              <a:rPr lang="sv-SE" sz="2600" dirty="0" smtClean="0">
                <a:latin typeface="Source Sans Pro" panose="020B0503030403020204" pitchFamily="34" charset="0"/>
              </a:rPr>
              <a:t>Plåtsaxar</a:t>
            </a:r>
          </a:p>
          <a:p>
            <a:pPr lvl="0"/>
            <a:r>
              <a:rPr lang="sv-SE" sz="2600" dirty="0" smtClean="0">
                <a:latin typeface="Source Sans Pro" panose="020B0503030403020204" pitchFamily="34" charset="0"/>
              </a:rPr>
              <a:t>Tänger</a:t>
            </a:r>
          </a:p>
          <a:p>
            <a:pPr lvl="0"/>
            <a:r>
              <a:rPr lang="sv-SE" sz="2600" dirty="0" err="1" smtClean="0">
                <a:latin typeface="Source Sans Pro" panose="020B0503030403020204" pitchFamily="34" charset="0"/>
              </a:rPr>
              <a:t>Häftpistoler</a:t>
            </a:r>
            <a:r>
              <a:rPr lang="sv-SE" sz="2600" dirty="0" smtClean="0">
                <a:latin typeface="Source Sans Pro" panose="020B0503030403020204" pitchFamily="34" charset="0"/>
              </a:rPr>
              <a:t> &amp; Limpistoler</a:t>
            </a:r>
          </a:p>
          <a:p>
            <a:pPr lvl="0"/>
            <a:r>
              <a:rPr lang="sv-SE" sz="2600" dirty="0" smtClean="0">
                <a:latin typeface="Source Sans Pro" panose="020B0503030403020204" pitchFamily="34" charset="0"/>
              </a:rPr>
              <a:t>Putshyvel  &amp; Stöthyvel</a:t>
            </a:r>
          </a:p>
          <a:p>
            <a:pPr lvl="0"/>
            <a:r>
              <a:rPr lang="sv-SE" sz="2600" dirty="0" smtClean="0">
                <a:latin typeface="Source Sans Pro" panose="020B0503030403020204" pitchFamily="34" charset="0"/>
              </a:rPr>
              <a:t>Spånhyvel </a:t>
            </a:r>
          </a:p>
          <a:p>
            <a:pPr lvl="0"/>
            <a:r>
              <a:rPr lang="sv-SE" sz="2600" dirty="0" smtClean="0">
                <a:latin typeface="Source Sans Pro" panose="020B0503030403020204" pitchFamily="34" charset="0"/>
              </a:rPr>
              <a:t>Slöjdkniv, bandknivar &amp; moraknivar</a:t>
            </a:r>
          </a:p>
          <a:p>
            <a:pPr lvl="0"/>
            <a:r>
              <a:rPr lang="sv-SE" sz="2600" dirty="0" smtClean="0">
                <a:latin typeface="Source Sans Pro" panose="020B0503030403020204" pitchFamily="34" charset="0"/>
                <a:ea typeface="Times New Roman" panose="02020603050405020304" pitchFamily="18" charset="0"/>
              </a:rPr>
              <a:t>Stämjärn</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Bildhuggarjärnsats</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Slipmaterial som slipkloss och putsdukar</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Brynen</a:t>
            </a:r>
          </a:p>
          <a:p>
            <a:pPr lvl="0"/>
            <a:r>
              <a:rPr lang="sv-SE" sz="2600" dirty="0" smtClean="0">
                <a:latin typeface="Source Sans Pro" panose="020B0503030403020204" pitchFamily="34" charset="0"/>
                <a:ea typeface="Times New Roman" panose="02020603050405020304" pitchFamily="18" charset="0"/>
              </a:rPr>
              <a:t>Stämjärn</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Bildhuggarjärnsats</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Slipmaterial som slipkloss och putsdukar</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Brynen</a:t>
            </a:r>
            <a:endParaRPr lang="sv-SE" sz="2600" dirty="0" smtClean="0">
              <a:effectLst/>
              <a:latin typeface="Source Sans Pro" panose="020B0503030403020204" pitchFamily="34" charset="0"/>
              <a:ea typeface="Times New Roman" panose="02020603050405020304" pitchFamily="18" charset="0"/>
            </a:endParaRPr>
          </a:p>
          <a:p>
            <a:pPr lvl="0"/>
            <a:r>
              <a:rPr lang="sv-SE" sz="2600" dirty="0" smtClean="0">
                <a:latin typeface="Source Sans Pro" panose="020B0503030403020204" pitchFamily="34" charset="0"/>
                <a:ea typeface="Times New Roman" panose="02020603050405020304" pitchFamily="18" charset="0"/>
              </a:rPr>
              <a:t>Geringssåg</a:t>
            </a:r>
            <a:endParaRPr lang="sv-SE" sz="2600" dirty="0" smtClean="0">
              <a:effectLst/>
              <a:latin typeface="Source Sans Pro" panose="020B0503030403020204" pitchFamily="34" charset="0"/>
              <a:ea typeface="Times New Roman" panose="02020603050405020304" pitchFamily="18" charset="0"/>
            </a:endParaRPr>
          </a:p>
          <a:p>
            <a:pPr lvl="0"/>
            <a:endParaRPr lang="sv-SE" sz="3600" dirty="0" smtClean="0">
              <a:effectLst/>
              <a:latin typeface="Times New Roman" panose="02020603050405020304" pitchFamily="18" charset="0"/>
              <a:ea typeface="Times New Roman" panose="02020603050405020304" pitchFamily="18" charset="0"/>
            </a:endParaRPr>
          </a:p>
          <a:p>
            <a:pPr lvl="0"/>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354763" cy="1459288"/>
          </a:xfrm>
          <a:prstGeom prst="rect">
            <a:avLst/>
          </a:prstGeom>
        </p:spPr>
      </p:pic>
      <p:sp>
        <p:nvSpPr>
          <p:cNvPr id="6" name="Rektangel 5"/>
          <p:cNvSpPr/>
          <p:nvPr/>
        </p:nvSpPr>
        <p:spPr>
          <a:xfrm flipH="1">
            <a:off x="9144000" y="112839"/>
            <a:ext cx="2807368" cy="5324535"/>
          </a:xfrm>
          <a:prstGeom prst="rect">
            <a:avLst/>
          </a:prstGeom>
        </p:spPr>
        <p:txBody>
          <a:bodyPr wrap="square">
            <a:spAutoFit/>
          </a:bodyPr>
          <a:lstStyle/>
          <a:p>
            <a:pPr lvl="0" algn="ctr"/>
            <a:r>
              <a:rPr lang="sv-SE" sz="2000" dirty="0" smtClean="0">
                <a:latin typeface="Source Sans Pro" panose="020B0503030403020204" pitchFamily="34" charset="0"/>
                <a:ea typeface="Times New Roman" panose="02020603050405020304" pitchFamily="18" charset="0"/>
              </a:rPr>
              <a:t>Kapsåg</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Figursåg</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err="1">
                <a:latin typeface="Source Sans Pro" panose="020B0503030403020204" pitchFamily="34" charset="0"/>
                <a:ea typeface="Times New Roman" panose="02020603050405020304" pitchFamily="18" charset="0"/>
              </a:rPr>
              <a:t>Douzukisåg</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Måttstock</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Vinkeljärn </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Stålskala </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Strykmått </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Vinkelmätare</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Brynen</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Träklubba</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Möjligheter för ytbehandling</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Hyvelbänk</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Borrmaskiner</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Filer och tvingar</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Skruvmejslar</a:t>
            </a:r>
            <a:endParaRPr lang="sv-SE" sz="2000" dirty="0" smtClean="0">
              <a:effectLst/>
              <a:latin typeface="Times New Roman" panose="02020603050405020304" pitchFamily="18" charset="0"/>
              <a:ea typeface="Times New Roman" panose="02020603050405020304" pitchFamily="18" charset="0"/>
            </a:endParaRPr>
          </a:p>
          <a:p>
            <a:pPr lvl="0" algn="ctr"/>
            <a:r>
              <a:rPr lang="sv-SE" sz="2000" dirty="0">
                <a:latin typeface="Source Sans Pro" panose="020B0503030403020204" pitchFamily="34" charset="0"/>
                <a:ea typeface="Times New Roman" panose="02020603050405020304" pitchFamily="18" charset="0"/>
              </a:rPr>
              <a:t>Minitänger</a:t>
            </a:r>
            <a:endParaRPr lang="sv-SE"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8770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5582653" cy="2175602"/>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6759192" y="112838"/>
            <a:ext cx="4742997" cy="6266339"/>
          </a:xfrm>
        </p:spPr>
        <p:txBody>
          <a:bodyPr>
            <a:normAutofit/>
          </a:bodyPr>
          <a:lstStyle/>
          <a:p>
            <a:r>
              <a:rPr lang="sv-SE" sz="3600" b="1" i="1" dirty="0" smtClean="0">
                <a:solidFill>
                  <a:srgbClr val="EC008C"/>
                </a:solidFill>
                <a:latin typeface="Source Sans Pro" panose="020B0503030403020204" pitchFamily="34" charset="0"/>
              </a:rPr>
              <a:t>Program</a:t>
            </a:r>
            <a:endParaRPr lang="sv-SE" sz="3600" b="1" dirty="0" smtClean="0">
              <a:solidFill>
                <a:srgbClr val="EC008C"/>
              </a:solidFill>
              <a:latin typeface="Source Sans Pro" panose="020B0503030403020204" pitchFamily="34" charset="0"/>
            </a:endParaRPr>
          </a:p>
          <a:p>
            <a:pPr lvl="0"/>
            <a:r>
              <a:rPr lang="en-GB" dirty="0" err="1"/>
              <a:t>Makerbot</a:t>
            </a:r>
            <a:r>
              <a:rPr lang="en-GB" dirty="0"/>
              <a:t> Desktop</a:t>
            </a:r>
            <a:endParaRPr lang="sv-SE" dirty="0"/>
          </a:p>
          <a:p>
            <a:pPr lvl="0"/>
            <a:r>
              <a:rPr lang="en-GB" dirty="0" err="1"/>
              <a:t>Makerware</a:t>
            </a:r>
            <a:r>
              <a:rPr lang="en-GB" dirty="0"/>
              <a:t> for Digitizer</a:t>
            </a:r>
            <a:endParaRPr lang="sv-SE" dirty="0"/>
          </a:p>
          <a:p>
            <a:pPr lvl="0"/>
            <a:r>
              <a:rPr lang="en-GB" dirty="0"/>
              <a:t>SolidWorks (2014)</a:t>
            </a:r>
            <a:endParaRPr lang="sv-SE" dirty="0"/>
          </a:p>
          <a:p>
            <a:pPr lvl="0"/>
            <a:r>
              <a:rPr lang="en-GB" dirty="0"/>
              <a:t>Autodesk 123D Design</a:t>
            </a:r>
            <a:endParaRPr lang="sv-SE" dirty="0"/>
          </a:p>
          <a:p>
            <a:pPr lvl="0"/>
            <a:r>
              <a:rPr lang="en-GB" dirty="0"/>
              <a:t>Autodesk 123D Catch</a:t>
            </a:r>
            <a:endParaRPr lang="sv-SE" dirty="0"/>
          </a:p>
          <a:p>
            <a:pPr lvl="0"/>
            <a:r>
              <a:rPr lang="en-GB" dirty="0"/>
              <a:t>Sketchup (2014)</a:t>
            </a:r>
            <a:endParaRPr lang="sv-SE" dirty="0"/>
          </a:p>
          <a:p>
            <a:pPr lvl="0"/>
            <a:r>
              <a:rPr lang="en-GB" dirty="0" smtClean="0"/>
              <a:t>Blender</a:t>
            </a:r>
            <a:endParaRPr lang="sv-SE" dirty="0"/>
          </a:p>
          <a:p>
            <a:pPr lvl="0"/>
            <a:r>
              <a:rPr lang="en-GB" dirty="0" err="1"/>
              <a:t>FreeCAD</a:t>
            </a:r>
            <a:endParaRPr lang="sv-SE" dirty="0"/>
          </a:p>
          <a:p>
            <a:pPr lvl="0"/>
            <a:r>
              <a:rPr lang="en-GB" dirty="0"/>
              <a:t>Wings3D</a:t>
            </a:r>
            <a:endParaRPr lang="sv-SE" dirty="0"/>
          </a:p>
          <a:p>
            <a:pPr lvl="0"/>
            <a:r>
              <a:rPr lang="sv-SE" dirty="0"/>
              <a:t>RetinaEngrave3D</a:t>
            </a:r>
          </a:p>
          <a:p>
            <a:pPr lvl="0"/>
            <a:r>
              <a:rPr lang="sv-SE" dirty="0"/>
              <a:t>bildredigering</a:t>
            </a:r>
          </a:p>
          <a:p>
            <a:pPr lvl="0"/>
            <a:r>
              <a:rPr lang="sv-SE" dirty="0" smtClean="0"/>
              <a:t>Inkscape</a:t>
            </a:r>
            <a:endParaRPr lang="sv-SE" sz="3600" dirty="0" smtClean="0">
              <a:effectLst/>
              <a:latin typeface="Times New Roman" panose="02020603050405020304" pitchFamily="18" charset="0"/>
              <a:ea typeface="Times New Roman" panose="02020603050405020304" pitchFamily="18" charset="0"/>
            </a:endParaRPr>
          </a:p>
          <a:p>
            <a:pPr lvl="0"/>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354763" cy="1459288"/>
          </a:xfrm>
          <a:prstGeom prst="rect">
            <a:avLst/>
          </a:prstGeom>
        </p:spPr>
      </p:pic>
    </p:spTree>
    <p:extLst>
      <p:ext uri="{BB962C8B-B14F-4D97-AF65-F5344CB8AC3E}">
        <p14:creationId xmlns:p14="http://schemas.microsoft.com/office/powerpoint/2010/main" val="3026748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5582653" cy="2175602"/>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5723731" y="288758"/>
            <a:ext cx="6291805" cy="6090419"/>
          </a:xfrm>
        </p:spPr>
        <p:txBody>
          <a:bodyPr>
            <a:normAutofit/>
          </a:bodyPr>
          <a:lstStyle/>
          <a:p>
            <a:r>
              <a:rPr lang="sv-SE" sz="3600" b="1" i="1" dirty="0" err="1" smtClean="0">
                <a:solidFill>
                  <a:srgbClr val="EC008C"/>
                </a:solidFill>
                <a:latin typeface="Source Sans Pro" panose="020B0503030403020204" pitchFamily="34" charset="0"/>
              </a:rPr>
              <a:t>Audacity</a:t>
            </a:r>
            <a:endParaRPr lang="sv-SE" sz="3600" b="1" dirty="0" smtClean="0">
              <a:solidFill>
                <a:srgbClr val="EC008C"/>
              </a:solidFill>
              <a:latin typeface="Source Sans Pro" panose="020B0503030403020204" pitchFamily="34" charset="0"/>
            </a:endParaRPr>
          </a:p>
          <a:p>
            <a:pPr lvl="0"/>
            <a:r>
              <a:rPr lang="en-GB" dirty="0" err="1"/>
              <a:t>breOffice</a:t>
            </a:r>
            <a:r>
              <a:rPr lang="en-GB" dirty="0"/>
              <a:t> </a:t>
            </a:r>
            <a:r>
              <a:rPr lang="en-GB" dirty="0" smtClean="0"/>
              <a:t/>
            </a:r>
            <a:br>
              <a:rPr lang="en-GB" dirty="0" smtClean="0"/>
            </a:br>
            <a:r>
              <a:rPr lang="en-GB" dirty="0" smtClean="0"/>
              <a:t>(= </a:t>
            </a:r>
            <a:r>
              <a:rPr lang="en-GB" dirty="0"/>
              <a:t>Writer, </a:t>
            </a:r>
            <a:r>
              <a:rPr lang="en-GB" dirty="0" err="1"/>
              <a:t>Calc</a:t>
            </a:r>
            <a:r>
              <a:rPr lang="en-GB" dirty="0"/>
              <a:t>, Base, Impress, Draw, Math)</a:t>
            </a:r>
            <a:endParaRPr lang="sv-SE" dirty="0"/>
          </a:p>
          <a:p>
            <a:pPr lvl="0"/>
            <a:r>
              <a:rPr lang="sv-SE" dirty="0" err="1"/>
              <a:t>mediauppspelning</a:t>
            </a:r>
            <a:endParaRPr lang="sv-SE" dirty="0"/>
          </a:p>
          <a:p>
            <a:pPr lvl="0"/>
            <a:r>
              <a:rPr lang="sv-SE" dirty="0"/>
              <a:t>VLC Media </a:t>
            </a:r>
            <a:r>
              <a:rPr lang="sv-SE" dirty="0" err="1"/>
              <a:t>Player</a:t>
            </a:r>
            <a:endParaRPr lang="sv-SE" dirty="0"/>
          </a:p>
          <a:p>
            <a:pPr lvl="0"/>
            <a:r>
              <a:rPr lang="sv-SE" dirty="0"/>
              <a:t>programmering för barn</a:t>
            </a:r>
          </a:p>
          <a:p>
            <a:pPr lvl="0"/>
            <a:r>
              <a:rPr lang="sv-SE" dirty="0" err="1"/>
              <a:t>Kodu</a:t>
            </a:r>
            <a:endParaRPr lang="sv-SE" dirty="0"/>
          </a:p>
          <a:p>
            <a:pPr lvl="0"/>
            <a:r>
              <a:rPr lang="sv-SE" dirty="0"/>
              <a:t>Scratch</a:t>
            </a:r>
          </a:p>
          <a:p>
            <a:pPr lvl="0"/>
            <a:r>
              <a:rPr lang="en-GB" b="1" dirty="0" err="1"/>
              <a:t>videoredigering</a:t>
            </a:r>
            <a:r>
              <a:rPr lang="en-GB" b="1" dirty="0"/>
              <a:t> </a:t>
            </a:r>
            <a:r>
              <a:rPr lang="en-GB" b="1" dirty="0" err="1"/>
              <a:t>etc</a:t>
            </a:r>
            <a:endParaRPr lang="sv-SE" dirty="0"/>
          </a:p>
          <a:p>
            <a:pPr lvl="0"/>
            <a:r>
              <a:rPr lang="en-GB" dirty="0"/>
              <a:t>Adobe CS6-paketet: </a:t>
            </a:r>
            <a:r>
              <a:rPr lang="en-GB" dirty="0" smtClean="0"/>
              <a:t/>
            </a:r>
            <a:br>
              <a:rPr lang="en-GB" dirty="0" smtClean="0"/>
            </a:br>
            <a:r>
              <a:rPr lang="en-GB" dirty="0" smtClean="0"/>
              <a:t>(= </a:t>
            </a:r>
            <a:r>
              <a:rPr lang="en-GB" dirty="0"/>
              <a:t>Premiere, After Effects, Photoshop </a:t>
            </a:r>
            <a:r>
              <a:rPr lang="en-GB" dirty="0" err="1"/>
              <a:t>etc</a:t>
            </a:r>
            <a:r>
              <a:rPr lang="en-GB" dirty="0"/>
              <a:t>)</a:t>
            </a:r>
            <a:endParaRPr lang="sv-SE" dirty="0"/>
          </a:p>
          <a:p>
            <a:pPr lvl="0"/>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354763" cy="1459288"/>
          </a:xfrm>
          <a:prstGeom prst="rect">
            <a:avLst/>
          </a:prstGeom>
        </p:spPr>
      </p:pic>
    </p:spTree>
    <p:extLst>
      <p:ext uri="{BB962C8B-B14F-4D97-AF65-F5344CB8AC3E}">
        <p14:creationId xmlns:p14="http://schemas.microsoft.com/office/powerpoint/2010/main" val="3514142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52927" y="1737360"/>
            <a:ext cx="9144000" cy="1075406"/>
          </a:xfrm>
        </p:spPr>
        <p:txBody>
          <a:bodyPr>
            <a:normAutofit fontScale="90000"/>
          </a:bodyPr>
          <a:lstStyle/>
          <a:p>
            <a:r>
              <a:rPr lang="sv-SE" sz="7300" b="1" dirty="0" smtClean="0">
                <a:solidFill>
                  <a:srgbClr val="0F572D"/>
                </a:solidFill>
                <a:latin typeface="Source Sans Pro" panose="020B0503030403020204" pitchFamily="34" charset="0"/>
              </a:rPr>
              <a:t>Veta mer?</a:t>
            </a:r>
            <a:endParaRPr lang="sv-SE" dirty="0"/>
          </a:p>
        </p:txBody>
      </p:sp>
      <p:sp>
        <p:nvSpPr>
          <p:cNvPr id="3" name="Underrubrik 2"/>
          <p:cNvSpPr>
            <a:spLocks noGrp="1"/>
          </p:cNvSpPr>
          <p:nvPr>
            <p:ph type="subTitle" idx="1"/>
          </p:nvPr>
        </p:nvSpPr>
        <p:spPr>
          <a:xfrm>
            <a:off x="1524000" y="2646947"/>
            <a:ext cx="9144000" cy="4507832"/>
          </a:xfrm>
        </p:spPr>
        <p:txBody>
          <a:bodyPr>
            <a:normAutofit/>
          </a:bodyPr>
          <a:lstStyle/>
          <a:p>
            <a:r>
              <a:rPr lang="sv-SE" sz="3200" dirty="0">
                <a:latin typeface="Source Sans Pro" panose="020B0503030403020204" pitchFamily="34" charset="0"/>
              </a:rPr>
              <a:t> </a:t>
            </a:r>
          </a:p>
          <a:p>
            <a:r>
              <a:rPr lang="sv-SE" sz="3200" dirty="0" smtClean="0">
                <a:latin typeface="Source Sans Pro" panose="020B0503030403020204" pitchFamily="34" charset="0"/>
              </a:rPr>
              <a:t>Boka </a:t>
            </a:r>
            <a:r>
              <a:rPr lang="sv-SE" sz="3200" dirty="0">
                <a:latin typeface="Source Sans Pro" panose="020B0503030403020204" pitchFamily="34" charset="0"/>
              </a:rPr>
              <a:t>tid för visning eller kurs eller gå med i </a:t>
            </a:r>
            <a:r>
              <a:rPr lang="sv-SE" sz="3200" dirty="0" smtClean="0">
                <a:latin typeface="Source Sans Pro" panose="020B0503030403020204" pitchFamily="34" charset="0"/>
              </a:rPr>
              <a:t/>
            </a:r>
            <a:br>
              <a:rPr lang="sv-SE" sz="3200" dirty="0" smtClean="0">
                <a:latin typeface="Source Sans Pro" panose="020B0503030403020204" pitchFamily="34" charset="0"/>
              </a:rPr>
            </a:br>
            <a:r>
              <a:rPr lang="sv-SE" sz="3200" dirty="0" smtClean="0">
                <a:latin typeface="Source Sans Pro" panose="020B0503030403020204" pitchFamily="34" charset="0"/>
              </a:rPr>
              <a:t>vår </a:t>
            </a:r>
            <a:r>
              <a:rPr lang="sv-SE" sz="3200" dirty="0">
                <a:latin typeface="Source Sans Pro" panose="020B0503030403020204" pitchFamily="34" charset="0"/>
              </a:rPr>
              <a:t>Facebookgrupp: Makerspace Vaggeryd. </a:t>
            </a:r>
            <a:endParaRPr lang="sv-SE" sz="3200" dirty="0" smtClean="0">
              <a:latin typeface="Source Sans Pro" panose="020B0503030403020204" pitchFamily="34" charset="0"/>
            </a:endParaRPr>
          </a:p>
          <a:p>
            <a:r>
              <a:rPr lang="sv-SE" sz="3200" dirty="0" smtClean="0">
                <a:latin typeface="Source Sans Pro" panose="020B0503030403020204" pitchFamily="34" charset="0"/>
              </a:rPr>
              <a:t>Tidsbokning </a:t>
            </a:r>
            <a:r>
              <a:rPr lang="sv-SE" sz="3200" dirty="0">
                <a:latin typeface="Source Sans Pro" panose="020B0503030403020204" pitchFamily="34" charset="0"/>
              </a:rPr>
              <a:t>finns på hemsidan eller om du fyller i vår intresseanmälan. </a:t>
            </a:r>
            <a:endParaRPr lang="sv-SE" sz="3200" dirty="0" smtClean="0">
              <a:latin typeface="Source Sans Pro" panose="020B0503030403020204" pitchFamily="34" charset="0"/>
            </a:endParaRPr>
          </a:p>
          <a:p>
            <a:r>
              <a:rPr lang="sv-SE" sz="3200" dirty="0" smtClean="0">
                <a:latin typeface="Source Sans Pro" panose="020B0503030403020204" pitchFamily="34" charset="0"/>
              </a:rPr>
              <a:t>Vi </a:t>
            </a:r>
            <a:r>
              <a:rPr lang="sv-SE" sz="3200" dirty="0">
                <a:latin typeface="Source Sans Pro" panose="020B0503030403020204" pitchFamily="34" charset="0"/>
              </a:rPr>
              <a:t>har också återkommande aktiviteter och kurser, </a:t>
            </a:r>
            <a:r>
              <a:rPr lang="sv-SE" sz="3200" dirty="0" smtClean="0">
                <a:latin typeface="Source Sans Pro" panose="020B0503030403020204" pitchFamily="34" charset="0"/>
              </a:rPr>
              <a:t/>
            </a:r>
            <a:br>
              <a:rPr lang="sv-SE" sz="3200" dirty="0" smtClean="0">
                <a:latin typeface="Source Sans Pro" panose="020B0503030403020204" pitchFamily="34" charset="0"/>
              </a:rPr>
            </a:br>
            <a:r>
              <a:rPr lang="sv-SE" sz="3200" dirty="0" smtClean="0">
                <a:latin typeface="Source Sans Pro" panose="020B0503030403020204" pitchFamily="34" charset="0"/>
              </a:rPr>
              <a:t>håll </a:t>
            </a:r>
            <a:r>
              <a:rPr lang="sv-SE" sz="3200" dirty="0">
                <a:latin typeface="Source Sans Pro" panose="020B0503030403020204" pitchFamily="34" charset="0"/>
              </a:rPr>
              <a:t>utkik eller kom med egna förslag</a:t>
            </a:r>
            <a:r>
              <a:rPr lang="sv-SE" sz="3200" dirty="0" smtClean="0">
                <a:latin typeface="Source Sans Pro" panose="020B0503030403020204" pitchFamily="34" charset="0"/>
              </a:rPr>
              <a:t>!</a:t>
            </a:r>
            <a:endParaRPr lang="sv-SE" sz="3200" dirty="0">
              <a:latin typeface="Source Sans Pro" panose="020B0503030403020204" pitchFamily="34" charset="0"/>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1130163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5951622" y="112838"/>
            <a:ext cx="6015788" cy="2018920"/>
          </a:xfrm>
        </p:spPr>
        <p:txBody>
          <a:bodyPr>
            <a:normAutofit fontScale="90000"/>
          </a:bodyPr>
          <a:lstStyle/>
          <a:p>
            <a:r>
              <a:rPr lang="sv-SE" sz="7300" b="1" dirty="0" smtClean="0">
                <a:solidFill>
                  <a:srgbClr val="0F572D"/>
                </a:solidFill>
                <a:latin typeface="Source Sans Pro" panose="020B0503030403020204" pitchFamily="34" charset="0"/>
              </a:rPr>
              <a:t>Vad är Makerspace?</a:t>
            </a:r>
            <a:endParaRPr lang="sv-SE" dirty="0"/>
          </a:p>
        </p:txBody>
      </p:sp>
      <p:sp>
        <p:nvSpPr>
          <p:cNvPr id="3" name="Underrubrik 2"/>
          <p:cNvSpPr>
            <a:spLocks noGrp="1"/>
          </p:cNvSpPr>
          <p:nvPr>
            <p:ph type="subTitle" idx="1"/>
          </p:nvPr>
        </p:nvSpPr>
        <p:spPr>
          <a:xfrm>
            <a:off x="119281" y="2294021"/>
            <a:ext cx="10548719" cy="4860758"/>
          </a:xfrm>
        </p:spPr>
        <p:txBody>
          <a:bodyPr>
            <a:normAutofit/>
          </a:bodyPr>
          <a:lstStyle/>
          <a:p>
            <a:r>
              <a:rPr lang="sv-SE" dirty="0"/>
              <a:t>Makerspace är en stor del av Vaggeryds bibliotek och också en del av kommunens arbete. Vaggeryd kommuns vision lyder enligt följande</a:t>
            </a:r>
            <a:r>
              <a:rPr lang="sv-SE" dirty="0" smtClean="0"/>
              <a:t>:</a:t>
            </a:r>
          </a:p>
          <a:p>
            <a:endParaRPr lang="sv-SE" dirty="0"/>
          </a:p>
          <a:p>
            <a:r>
              <a:rPr lang="sv-SE" b="1" i="1" dirty="0"/>
              <a:t>Här ger vi plats för att göra skillnad.</a:t>
            </a:r>
            <a:br>
              <a:rPr lang="sv-SE" b="1" i="1" dirty="0"/>
            </a:br>
            <a:r>
              <a:rPr lang="sv-SE" i="1" dirty="0"/>
              <a:t>En plats för </a:t>
            </a:r>
            <a:r>
              <a:rPr lang="sv-SE" b="1" i="1" dirty="0"/>
              <a:t>möjligheter</a:t>
            </a:r>
            <a:r>
              <a:rPr lang="sv-SE" i="1" dirty="0"/>
              <a:t> formad med tanke och omtanke. Där lusten är vår drivkraft och där glädjen smittar.</a:t>
            </a:r>
            <a:br>
              <a:rPr lang="sv-SE" i="1" dirty="0"/>
            </a:br>
            <a:r>
              <a:rPr lang="sv-SE" i="1" dirty="0"/>
              <a:t>En plats med stark tradition för </a:t>
            </a:r>
            <a:r>
              <a:rPr lang="sv-SE" b="1" i="1" dirty="0"/>
              <a:t>gränslöst skapande</a:t>
            </a:r>
            <a:r>
              <a:rPr lang="sv-SE" i="1" dirty="0"/>
              <a:t>. Där gemensam vilja och </a:t>
            </a:r>
            <a:r>
              <a:rPr lang="sv-SE" b="1" i="1" dirty="0"/>
              <a:t>kunskap</a:t>
            </a:r>
            <a:r>
              <a:rPr lang="sv-SE" i="1" dirty="0"/>
              <a:t> får livet att lyfta och </a:t>
            </a:r>
            <a:r>
              <a:rPr lang="sv-SE" b="1" i="1" dirty="0"/>
              <a:t>idéer</a:t>
            </a:r>
            <a:r>
              <a:rPr lang="sv-SE" i="1" dirty="0"/>
              <a:t> att bli verklighet.</a:t>
            </a:r>
            <a:br>
              <a:rPr lang="sv-SE" i="1" dirty="0"/>
            </a:br>
            <a:r>
              <a:rPr lang="sv-SE" i="1" dirty="0"/>
              <a:t>En </a:t>
            </a:r>
            <a:r>
              <a:rPr lang="sv-SE" b="1" i="1" dirty="0"/>
              <a:t>plats i rörelse</a:t>
            </a:r>
            <a:r>
              <a:rPr lang="sv-SE" i="1" dirty="0"/>
              <a:t> som bygger på </a:t>
            </a:r>
            <a:r>
              <a:rPr lang="sv-SE" b="1" i="1" dirty="0"/>
              <a:t>mångfald</a:t>
            </a:r>
            <a:r>
              <a:rPr lang="sv-SE" i="1" dirty="0"/>
              <a:t> och </a:t>
            </a:r>
            <a:r>
              <a:rPr lang="sv-SE" b="1" i="1" dirty="0"/>
              <a:t>hållbarhet</a:t>
            </a:r>
            <a:r>
              <a:rPr lang="sv-SE" i="1" dirty="0"/>
              <a:t>. Där allt är nära och </a:t>
            </a:r>
            <a:r>
              <a:rPr lang="sv-SE" b="1" i="1" dirty="0"/>
              <a:t>alla</a:t>
            </a:r>
            <a:r>
              <a:rPr lang="sv-SE" i="1" dirty="0"/>
              <a:t> har betydelse</a:t>
            </a:r>
            <a:r>
              <a:rPr lang="sv-SE" i="1" dirty="0" smtClean="0"/>
              <a:t>.</a:t>
            </a: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2224392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5951622" y="112838"/>
            <a:ext cx="6015788" cy="2018920"/>
          </a:xfrm>
        </p:spPr>
        <p:txBody>
          <a:bodyPr>
            <a:normAutofit fontScale="90000"/>
          </a:bodyPr>
          <a:lstStyle/>
          <a:p>
            <a:r>
              <a:rPr lang="sv-SE" sz="7300" b="1" dirty="0" smtClean="0">
                <a:solidFill>
                  <a:srgbClr val="0F572D"/>
                </a:solidFill>
                <a:latin typeface="Source Sans Pro" panose="020B0503030403020204" pitchFamily="34" charset="0"/>
              </a:rPr>
              <a:t>Vad är Makerspace?</a:t>
            </a:r>
            <a:endParaRPr lang="sv-SE" dirty="0"/>
          </a:p>
        </p:txBody>
      </p:sp>
      <p:sp>
        <p:nvSpPr>
          <p:cNvPr id="3" name="Underrubrik 2"/>
          <p:cNvSpPr>
            <a:spLocks noGrp="1"/>
          </p:cNvSpPr>
          <p:nvPr>
            <p:ph type="subTitle" idx="1"/>
          </p:nvPr>
        </p:nvSpPr>
        <p:spPr>
          <a:xfrm>
            <a:off x="119281" y="2807367"/>
            <a:ext cx="10548719" cy="4347411"/>
          </a:xfrm>
        </p:spPr>
        <p:txBody>
          <a:bodyPr>
            <a:normAutofit/>
          </a:bodyPr>
          <a:lstStyle/>
          <a:p>
            <a:r>
              <a:rPr lang="sv-SE" dirty="0" smtClean="0"/>
              <a:t>Syftet med Makerspace är att skapa demokrati och delaktighet. </a:t>
            </a:r>
          </a:p>
          <a:p>
            <a:r>
              <a:rPr lang="sv-SE" dirty="0" smtClean="0"/>
              <a:t>Makerspace gör det möjligt för alla, oavsett bakgrund, utbildningsnivå eller ekonomisk situation ta del av såväl verktyg och symaskiner som den senaste tekniken. </a:t>
            </a:r>
          </a:p>
          <a:p>
            <a:r>
              <a:rPr lang="sv-SE" dirty="0" smtClean="0"/>
              <a:t>Genom Makerspace kan man arbeta med kunskapsinhämtning på alla plan från bokläsning till att lära sig att programmera. </a:t>
            </a:r>
            <a:endParaRPr lang="sv-SE" sz="3200" dirty="0" smtClean="0">
              <a:latin typeface="Source Sans Pro" panose="020B0503030403020204" pitchFamily="34" charset="0"/>
            </a:endParaRPr>
          </a:p>
          <a:p>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302418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338481" y="1525003"/>
            <a:ext cx="7892715" cy="1314450"/>
          </a:xfrm>
        </p:spPr>
        <p:txBody>
          <a:bodyPr>
            <a:normAutofit fontScale="90000"/>
          </a:bodyPr>
          <a:lstStyle/>
          <a:p>
            <a:r>
              <a:rPr lang="sv-SE" sz="7300" b="1" dirty="0" smtClean="0">
                <a:solidFill>
                  <a:srgbClr val="0F572D"/>
                </a:solidFill>
                <a:latin typeface="Source Sans Pro" panose="020B0503030403020204" pitchFamily="34" charset="0"/>
              </a:rPr>
              <a:t>Vad är Makerspace?</a:t>
            </a:r>
            <a:endParaRPr lang="sv-SE" dirty="0"/>
          </a:p>
        </p:txBody>
      </p:sp>
      <p:sp>
        <p:nvSpPr>
          <p:cNvPr id="3" name="Underrubrik 2"/>
          <p:cNvSpPr>
            <a:spLocks noGrp="1"/>
          </p:cNvSpPr>
          <p:nvPr>
            <p:ph type="subTitle" idx="1"/>
          </p:nvPr>
        </p:nvSpPr>
        <p:spPr>
          <a:xfrm>
            <a:off x="119281" y="3012058"/>
            <a:ext cx="10331116" cy="603123"/>
          </a:xfrm>
        </p:spPr>
        <p:txBody>
          <a:bodyPr>
            <a:normAutofit/>
          </a:bodyPr>
          <a:lstStyle/>
          <a:p>
            <a:r>
              <a:rPr lang="sv-SE" sz="2000" dirty="0" smtClean="0">
                <a:latin typeface="Source Sans Pro" panose="020B0503030403020204" pitchFamily="34" charset="0"/>
              </a:rPr>
              <a:t>Enligt </a:t>
            </a:r>
            <a:r>
              <a:rPr lang="sv-SE" sz="2000" dirty="0">
                <a:latin typeface="Source Sans Pro" panose="020B0503030403020204" pitchFamily="34" charset="0"/>
              </a:rPr>
              <a:t>biblioteksplanen (2015-2019) ska biblioteket arbeta med följande fyra områden</a:t>
            </a:r>
            <a:r>
              <a:rPr lang="sv-SE" sz="2000" dirty="0" smtClean="0">
                <a:latin typeface="Source Sans Pro" panose="020B0503030403020204" pitchFamily="34" charset="0"/>
              </a:rPr>
              <a:t>:</a:t>
            </a:r>
            <a:endParaRPr lang="sv-SE" sz="2000" dirty="0">
              <a:latin typeface="Source Sans Pro" panose="020B0503030403020204" pitchFamily="34" charset="0"/>
            </a:endParaRPr>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1317" y="5446776"/>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
        <p:nvSpPr>
          <p:cNvPr id="8" name="textruta 7"/>
          <p:cNvSpPr txBox="1"/>
          <p:nvPr/>
        </p:nvSpPr>
        <p:spPr>
          <a:xfrm>
            <a:off x="1122948" y="3787787"/>
            <a:ext cx="8550441" cy="2862322"/>
          </a:xfrm>
          <a:prstGeom prst="rect">
            <a:avLst/>
          </a:prstGeom>
          <a:solidFill>
            <a:srgbClr val="0F572D"/>
          </a:solidFill>
          <a:scene3d>
            <a:camera prst="orthographicFront"/>
            <a:lightRig rig="threePt" dir="t"/>
          </a:scene3d>
          <a:sp3d>
            <a:bevelT w="114300" prst="artDeco"/>
          </a:sp3d>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sv-SE" sz="3600" b="1" dirty="0" smtClean="0">
                <a:latin typeface="Source Sans Pro" panose="020B0503030403020204" pitchFamily="34" charset="0"/>
              </a:rPr>
              <a:t>Biblioteket som Läranderum</a:t>
            </a:r>
          </a:p>
          <a:p>
            <a:pPr algn="ctr"/>
            <a:endParaRPr lang="sv-SE" sz="2400" dirty="0" smtClean="0">
              <a:latin typeface="Source Sans Pro" panose="020B0503030403020204" pitchFamily="34" charset="0"/>
            </a:endParaRPr>
          </a:p>
          <a:p>
            <a:pPr algn="ctr"/>
            <a:r>
              <a:rPr lang="sv-SE" sz="2400" dirty="0" smtClean="0">
                <a:latin typeface="Source Sans Pro" panose="020B0503030403020204" pitchFamily="34" charset="0"/>
              </a:rPr>
              <a:t>Makerspace är till för alla och är en del av det moderna kunskapssamhället. Det ska komplettera traditionell informationssökning genom böcker och databaser med att genom ny teknik kunna tillgodogöra sig ny vital kunskap för vårt framtida samhälle. </a:t>
            </a:r>
          </a:p>
        </p:txBody>
      </p:sp>
    </p:spTree>
    <p:extLst>
      <p:ext uri="{BB962C8B-B14F-4D97-AF65-F5344CB8AC3E}">
        <p14:creationId xmlns:p14="http://schemas.microsoft.com/office/powerpoint/2010/main" val="860797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1317" y="5446776"/>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
        <p:nvSpPr>
          <p:cNvPr id="7" name="textruta 6"/>
          <p:cNvSpPr txBox="1"/>
          <p:nvPr/>
        </p:nvSpPr>
        <p:spPr>
          <a:xfrm>
            <a:off x="1026695" y="2239946"/>
            <a:ext cx="8999621" cy="2862322"/>
          </a:xfrm>
          <a:prstGeom prst="rect">
            <a:avLst/>
          </a:prstGeom>
          <a:solidFill>
            <a:srgbClr val="EC008C"/>
          </a:solidFill>
          <a:scene3d>
            <a:camera prst="orthographicFront"/>
            <a:lightRig rig="threePt" dir="t"/>
          </a:scene3d>
          <a:sp3d>
            <a:bevelT w="114300" prst="artDeco"/>
          </a:sp3d>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sv-SE" sz="3600" b="1" dirty="0" smtClean="0">
                <a:solidFill>
                  <a:schemeClr val="tx1"/>
                </a:solidFill>
                <a:latin typeface="Source Sans Pro" panose="020B0503030403020204" pitchFamily="34" charset="0"/>
              </a:rPr>
              <a:t>Biblioteket som Mötesplats</a:t>
            </a:r>
          </a:p>
          <a:p>
            <a:pPr algn="ctr"/>
            <a:endParaRPr lang="sv-SE" sz="2400" dirty="0" smtClean="0">
              <a:solidFill>
                <a:schemeClr val="tx1"/>
              </a:solidFill>
              <a:latin typeface="Source Sans Pro" panose="020B0503030403020204" pitchFamily="34" charset="0"/>
            </a:endParaRPr>
          </a:p>
          <a:p>
            <a:pPr algn="ctr"/>
            <a:r>
              <a:rPr lang="sv-SE" sz="2400" dirty="0" smtClean="0">
                <a:solidFill>
                  <a:schemeClr val="tx1"/>
                </a:solidFill>
                <a:latin typeface="Source Sans Pro" panose="020B0503030403020204" pitchFamily="34" charset="0"/>
              </a:rPr>
              <a:t>Syftet med Makerspace är att vara en mötesplats där såväl traditionellt skapande som ny teknik möts och att alla kan mötas i ett gemensamt intresse. På Makerspace finns traditionella slöjdklubbar, stickcaféer tillsammans med drönar-och programmeringskurser. Det är intresset som för samman människor. </a:t>
            </a:r>
          </a:p>
        </p:txBody>
      </p:sp>
    </p:spTree>
    <p:extLst>
      <p:ext uri="{BB962C8B-B14F-4D97-AF65-F5344CB8AC3E}">
        <p14:creationId xmlns:p14="http://schemas.microsoft.com/office/powerpoint/2010/main" val="3958392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1317" y="5446776"/>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
        <p:nvSpPr>
          <p:cNvPr id="9" name="textruta 8"/>
          <p:cNvSpPr txBox="1"/>
          <p:nvPr/>
        </p:nvSpPr>
        <p:spPr>
          <a:xfrm>
            <a:off x="1331494" y="2502568"/>
            <a:ext cx="8630653" cy="3323987"/>
          </a:xfrm>
          <a:prstGeom prst="rect">
            <a:avLst/>
          </a:prstGeom>
          <a:solidFill>
            <a:srgbClr val="EC008C"/>
          </a:solidFill>
          <a:scene3d>
            <a:camera prst="orthographicFront"/>
            <a:lightRig rig="threePt" dir="t"/>
          </a:scene3d>
          <a:sp3d>
            <a:bevelT w="114300" prst="artDeco"/>
          </a:sp3d>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sv-SE" sz="3600" b="1" dirty="0" smtClean="0">
                <a:solidFill>
                  <a:schemeClr val="tx1"/>
                </a:solidFill>
                <a:latin typeface="Source Sans Pro" panose="020B0503030403020204" pitchFamily="34" charset="0"/>
              </a:rPr>
              <a:t>Biblioteket som Inspirationsrum</a:t>
            </a:r>
          </a:p>
          <a:p>
            <a:pPr algn="ctr"/>
            <a:endParaRPr lang="sv-SE" sz="3600" dirty="0" smtClean="0">
              <a:solidFill>
                <a:schemeClr val="tx1"/>
              </a:solidFill>
              <a:latin typeface="Source Sans Pro" panose="020B0503030403020204" pitchFamily="34" charset="0"/>
            </a:endParaRPr>
          </a:p>
          <a:p>
            <a:pPr algn="ctr"/>
            <a:r>
              <a:rPr lang="sv-SE" sz="2400" dirty="0" smtClean="0">
                <a:solidFill>
                  <a:schemeClr val="tx1"/>
                </a:solidFill>
                <a:latin typeface="Source Sans Pro" panose="020B0503030403020204" pitchFamily="34" charset="0"/>
              </a:rPr>
              <a:t>Makerspace ska vara en brygga mellan det traditionella sagoberättandet och att få barn och unga att genom Makerspace kunna ta aktiv del av berättelser och skapa egna historier i exempelvis att göra filmer och spel eller bygga upp egna dräkter eller miljöer. </a:t>
            </a:r>
          </a:p>
          <a:p>
            <a:endParaRPr lang="sv-SE" dirty="0" smtClean="0">
              <a:solidFill>
                <a:schemeClr val="tx1"/>
              </a:solidFill>
              <a:latin typeface="Source Sans Pro" panose="020B0503030403020204" pitchFamily="34" charset="0"/>
            </a:endParaRPr>
          </a:p>
        </p:txBody>
      </p:sp>
    </p:spTree>
    <p:extLst>
      <p:ext uri="{BB962C8B-B14F-4D97-AF65-F5344CB8AC3E}">
        <p14:creationId xmlns:p14="http://schemas.microsoft.com/office/powerpoint/2010/main" val="2277726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21317" y="5446776"/>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
        <p:nvSpPr>
          <p:cNvPr id="10" name="textruta 9"/>
          <p:cNvSpPr txBox="1"/>
          <p:nvPr/>
        </p:nvSpPr>
        <p:spPr>
          <a:xfrm>
            <a:off x="2534653" y="2582780"/>
            <a:ext cx="6689557" cy="2308324"/>
          </a:xfrm>
          <a:prstGeom prst="rect">
            <a:avLst/>
          </a:prstGeom>
          <a:solidFill>
            <a:srgbClr val="0F572D"/>
          </a:solidFill>
          <a:scene3d>
            <a:camera prst="orthographicFront"/>
            <a:lightRig rig="threePt" dir="t"/>
          </a:scene3d>
          <a:sp3d>
            <a:bevelT w="114300" prst="artDeco"/>
          </a:sp3d>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sv-SE" sz="3600" b="1" dirty="0" smtClean="0">
                <a:latin typeface="Source Sans Pro" panose="020B0503030403020204" pitchFamily="34" charset="0"/>
              </a:rPr>
              <a:t>Biblioteket som Skapanderum</a:t>
            </a:r>
          </a:p>
          <a:p>
            <a:pPr algn="ctr"/>
            <a:endParaRPr lang="sv-SE" sz="3600" dirty="0" smtClean="0">
              <a:latin typeface="Source Sans Pro" panose="020B0503030403020204" pitchFamily="34" charset="0"/>
            </a:endParaRPr>
          </a:p>
          <a:p>
            <a:pPr algn="ctr"/>
            <a:r>
              <a:rPr lang="sv-SE" sz="2400" dirty="0" smtClean="0">
                <a:latin typeface="Source Sans Pro" panose="020B0503030403020204" pitchFamily="34" charset="0"/>
              </a:rPr>
              <a:t>Alla områden förenas i intresset för skapande. Makerspace är aktivitet och handling. Att få hjälp och handledning att själv våga skapa. </a:t>
            </a:r>
          </a:p>
        </p:txBody>
      </p:sp>
    </p:spTree>
    <p:extLst>
      <p:ext uri="{BB962C8B-B14F-4D97-AF65-F5344CB8AC3E}">
        <p14:creationId xmlns:p14="http://schemas.microsoft.com/office/powerpoint/2010/main" val="473621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106779" y="400468"/>
            <a:ext cx="9144000" cy="2387600"/>
          </a:xfrm>
        </p:spPr>
        <p:txBody>
          <a:bodyPr>
            <a:normAutofit fontScale="90000"/>
          </a:bodyPr>
          <a:lstStyle/>
          <a:p>
            <a:r>
              <a:rPr lang="sv-SE" sz="7300" b="1" dirty="0">
                <a:solidFill>
                  <a:srgbClr val="0F572D"/>
                </a:solidFill>
                <a:latin typeface="Source Sans Pro" panose="020B0503030403020204" pitchFamily="34" charset="0"/>
              </a:rPr>
              <a:t>Så funkar det!</a:t>
            </a:r>
            <a:r>
              <a:rPr lang="sv-SE" dirty="0"/>
              <a:t/>
            </a:r>
            <a:br>
              <a:rPr lang="sv-SE" dirty="0"/>
            </a:br>
            <a:r>
              <a:rPr lang="sv-SE" dirty="0"/>
              <a:t> </a:t>
            </a:r>
            <a:br>
              <a:rPr lang="sv-SE" dirty="0"/>
            </a:br>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
        <p:nvSpPr>
          <p:cNvPr id="6" name="Underrubrik 2"/>
          <p:cNvSpPr txBox="1">
            <a:spLocks/>
          </p:cNvSpPr>
          <p:nvPr/>
        </p:nvSpPr>
        <p:spPr>
          <a:xfrm>
            <a:off x="267249" y="1895267"/>
            <a:ext cx="10277879" cy="434741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v-SE" dirty="0" smtClean="0">
                <a:latin typeface="Source Sans Pro" panose="020B0503030403020204" pitchFamily="34" charset="0"/>
              </a:rPr>
              <a:t>Du som är över 18 kan skaffa tagg till Makerspace vilket innebär att du kan använda meröppet alla dagar mellan kl.7-22. Du får ta med dig barn och unga, men på ditt ansvar. </a:t>
            </a:r>
          </a:p>
          <a:p>
            <a:pPr algn="l"/>
            <a:endParaRPr lang="sv-SE" dirty="0" smtClean="0">
              <a:latin typeface="Source Sans Pro" panose="020B0503030403020204" pitchFamily="34" charset="0"/>
            </a:endParaRPr>
          </a:p>
          <a:p>
            <a:pPr algn="l"/>
            <a:r>
              <a:rPr lang="sv-SE" dirty="0" smtClean="0">
                <a:latin typeface="Source Sans Pro" panose="020B0503030403020204" pitchFamily="34" charset="0"/>
              </a:rPr>
              <a:t>Är du över 16 år kan du få tillgång till Makerspace under öppettid efter visning.</a:t>
            </a:r>
          </a:p>
          <a:p>
            <a:pPr algn="l"/>
            <a:endParaRPr lang="sv-SE" dirty="0" smtClean="0">
              <a:latin typeface="Source Sans Pro" panose="020B0503030403020204" pitchFamily="34" charset="0"/>
            </a:endParaRPr>
          </a:p>
          <a:p>
            <a:pPr algn="l"/>
            <a:r>
              <a:rPr lang="sv-SE" dirty="0" smtClean="0">
                <a:latin typeface="Source Sans Pro" panose="020B0503030403020204" pitchFamily="34" charset="0"/>
              </a:rPr>
              <a:t>Unga från 12 år kan få tillgång till Makerspace  under öppettid efter visning från personal samt föräldrars godkännande. Godkännandet läggs in på lånekortet som visas upp för personal.  </a:t>
            </a:r>
          </a:p>
          <a:p>
            <a:pPr algn="l"/>
            <a:r>
              <a:rPr lang="sv-SE" dirty="0" smtClean="0">
                <a:latin typeface="Source Sans Pro" panose="020B0503030403020204" pitchFamily="34" charset="0"/>
              </a:rPr>
              <a:t>Godkännande kan göras på följande: Makerspacerummet, 3D-skrivare, skärmaskin och </a:t>
            </a:r>
            <a:r>
              <a:rPr lang="sv-SE" dirty="0" err="1" smtClean="0">
                <a:latin typeface="Source Sans Pro" panose="020B0503030403020204" pitchFamily="34" charset="0"/>
              </a:rPr>
              <a:t>laserskärare</a:t>
            </a:r>
            <a:r>
              <a:rPr lang="sv-SE" dirty="0" smtClean="0">
                <a:latin typeface="Source Sans Pro" panose="020B0503030403020204" pitchFamily="34" charset="0"/>
              </a:rPr>
              <a:t>.</a:t>
            </a:r>
          </a:p>
          <a:p>
            <a:r>
              <a:rPr lang="sv-SE" dirty="0" smtClean="0">
                <a:latin typeface="Source Sans Pro" panose="020B0503030403020204" pitchFamily="34" charset="0"/>
              </a:rPr>
              <a:t> </a:t>
            </a:r>
          </a:p>
          <a:p>
            <a:endParaRPr lang="sv-SE" sz="2000" dirty="0">
              <a:latin typeface="Source Sans Pro" panose="020B0503030403020204" pitchFamily="34" charset="0"/>
            </a:endParaRPr>
          </a:p>
        </p:txBody>
      </p:sp>
    </p:spTree>
    <p:extLst>
      <p:ext uri="{BB962C8B-B14F-4D97-AF65-F5344CB8AC3E}">
        <p14:creationId xmlns:p14="http://schemas.microsoft.com/office/powerpoint/2010/main" val="240538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68968" y="1305535"/>
            <a:ext cx="4347411" cy="3603349"/>
          </a:xfrm>
        </p:spPr>
        <p:txBody>
          <a:bodyPr>
            <a:noAutofit/>
          </a:bodyPr>
          <a:lstStyle/>
          <a:p>
            <a:r>
              <a:rPr lang="sv-SE" sz="5400" b="1" dirty="0" smtClean="0">
                <a:solidFill>
                  <a:srgbClr val="0F572D"/>
                </a:solidFill>
                <a:latin typeface="Source Sans Pro" panose="020B0503030403020204" pitchFamily="34" charset="0"/>
              </a:rPr>
              <a:t>Finns på Makerspace:</a:t>
            </a:r>
            <a:endParaRPr lang="sv-SE" sz="4400" dirty="0"/>
          </a:p>
        </p:txBody>
      </p:sp>
      <p:sp>
        <p:nvSpPr>
          <p:cNvPr id="3" name="Underrubrik 2"/>
          <p:cNvSpPr>
            <a:spLocks noGrp="1"/>
          </p:cNvSpPr>
          <p:nvPr>
            <p:ph type="subTitle" idx="1"/>
          </p:nvPr>
        </p:nvSpPr>
        <p:spPr>
          <a:xfrm>
            <a:off x="6866020" y="1491915"/>
            <a:ext cx="5053264" cy="3978443"/>
          </a:xfrm>
        </p:spPr>
        <p:txBody>
          <a:bodyPr>
            <a:normAutofit/>
          </a:bodyPr>
          <a:lstStyle/>
          <a:p>
            <a:r>
              <a:rPr lang="sv-SE" sz="3600" b="1" i="1" dirty="0">
                <a:solidFill>
                  <a:srgbClr val="EC008C"/>
                </a:solidFill>
                <a:latin typeface="Source Sans Pro" panose="020B0503030403020204" pitchFamily="34" charset="0"/>
              </a:rPr>
              <a:t>Maskiner, mm</a:t>
            </a:r>
            <a:endParaRPr lang="sv-SE" sz="3600" b="1" dirty="0">
              <a:solidFill>
                <a:srgbClr val="EC008C"/>
              </a:solidFill>
              <a:latin typeface="Source Sans Pro" panose="020B0503030403020204" pitchFamily="34" charset="0"/>
            </a:endParaRPr>
          </a:p>
          <a:p>
            <a:pPr lvl="0"/>
            <a:r>
              <a:rPr lang="sv-SE" sz="3000" dirty="0" smtClean="0">
                <a:latin typeface="Source Sans Pro" panose="020B0503030403020204" pitchFamily="34" charset="0"/>
              </a:rPr>
              <a:t>3D-skrivare</a:t>
            </a:r>
          </a:p>
          <a:p>
            <a:pPr lvl="0"/>
            <a:r>
              <a:rPr lang="sv-SE" sz="3000" dirty="0" smtClean="0">
                <a:latin typeface="Source Sans Pro" panose="020B0503030403020204" pitchFamily="34" charset="0"/>
              </a:rPr>
              <a:t>Laserskärare</a:t>
            </a:r>
            <a:endParaRPr lang="sv-SE" sz="3000" dirty="0">
              <a:latin typeface="Source Sans Pro" panose="020B0503030403020204" pitchFamily="34" charset="0"/>
            </a:endParaRPr>
          </a:p>
          <a:p>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5129" y="5349875"/>
            <a:ext cx="1646871" cy="1411224"/>
          </a:xfrm>
          <a:prstGeom prst="rect">
            <a:avLst/>
          </a:prstGeom>
        </p:spPr>
      </p:pic>
      <p:pic>
        <p:nvPicPr>
          <p:cNvPr id="5" name="Bildobjekt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281" y="112838"/>
            <a:ext cx="5961078" cy="1624522"/>
          </a:xfrm>
          <a:prstGeom prst="rect">
            <a:avLst/>
          </a:prstGeom>
        </p:spPr>
      </p:pic>
    </p:spTree>
    <p:extLst>
      <p:ext uri="{BB962C8B-B14F-4D97-AF65-F5344CB8AC3E}">
        <p14:creationId xmlns:p14="http://schemas.microsoft.com/office/powerpoint/2010/main" val="24009626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551</Words>
  <Application>Microsoft Office PowerPoint</Application>
  <PresentationFormat>Bredbild</PresentationFormat>
  <Paragraphs>128</Paragraphs>
  <Slides>17</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17</vt:i4>
      </vt:variant>
    </vt:vector>
  </HeadingPairs>
  <TitlesOfParts>
    <vt:vector size="23" baseType="lpstr">
      <vt:lpstr>Arial</vt:lpstr>
      <vt:lpstr>Calibri</vt:lpstr>
      <vt:lpstr>Calibri Light</vt:lpstr>
      <vt:lpstr>Source Sans Pro</vt:lpstr>
      <vt:lpstr>Times New Roman</vt:lpstr>
      <vt:lpstr>Office-tema</vt:lpstr>
      <vt:lpstr>PowerPoint-presentation</vt:lpstr>
      <vt:lpstr>Vad är Makerspace?</vt:lpstr>
      <vt:lpstr>Vad är Makerspace?</vt:lpstr>
      <vt:lpstr>Vad är Makerspace?</vt:lpstr>
      <vt:lpstr>PowerPoint-presentation</vt:lpstr>
      <vt:lpstr>PowerPoint-presentation</vt:lpstr>
      <vt:lpstr>PowerPoint-presentation</vt:lpstr>
      <vt:lpstr>Så funkar det!   </vt:lpstr>
      <vt:lpstr>Finns på Makerspace:</vt:lpstr>
      <vt:lpstr>Finns på Makerspace:</vt:lpstr>
      <vt:lpstr>Finns på Makerspace:</vt:lpstr>
      <vt:lpstr>Finns på Makerspace:</vt:lpstr>
      <vt:lpstr>Finns på Makerspace:</vt:lpstr>
      <vt:lpstr>Finns på Makerspace:</vt:lpstr>
      <vt:lpstr>Finns på Makerspace:</vt:lpstr>
      <vt:lpstr>Finns på Makerspace:</vt:lpstr>
      <vt:lpstr>Veta mer?</vt:lpstr>
    </vt:vector>
  </TitlesOfParts>
  <Company>Vaggeryds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Olausson Mia</dc:creator>
  <cp:lastModifiedBy>Olausson Mia</cp:lastModifiedBy>
  <cp:revision>5</cp:revision>
  <dcterms:created xsi:type="dcterms:W3CDTF">2017-06-15T11:23:13Z</dcterms:created>
  <dcterms:modified xsi:type="dcterms:W3CDTF">2017-10-19T08:26:39Z</dcterms:modified>
</cp:coreProperties>
</file>